
<file path=[Content_Types].xml><?xml version="1.0" encoding="utf-8"?>
<Types xmlns="http://schemas.openxmlformats.org/package/2006/content-types">
  <Default ContentType="image/jpeg" Extension="jpg"/>
  <Default ContentType="application/vnd.openxmlformats-package.relationships+xml" Extension="rels"/>
  <Default ContentType="image/png" Extension="png"/>
  <Default ContentType="application/xml" Extension="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ContentType="application/vnd.openxmlformats-officedocument.theme+xml" PartName="/ppt/theme/theme2.xml"/>
  <Override ContentType="application/vnd.openxmlformats-officedocument.theme+xml" PartName="/ppt/theme/them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7.xml"/>
  <Override ContentType="application/vnd.openxmlformats-officedocument.presentationml.slide+xml" PartName="/ppt/slides/slide1.xml"/>
  <Override ContentType="application/vnd.openxmlformats-officedocument.presentationml.slide+xml" PartName="/ppt/slides/slide12.xml"/>
  <Override ContentType="application/vnd.openxmlformats-officedocument.presentationml.slide+xml" PartName="/ppt/slides/slide8.xml"/>
  <Override ContentType="application/vnd.openxmlformats-officedocument.presentationml.slide+xml" PartName="/ppt/slides/slide10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2.xml"/>
  <Override ContentType="application/vnd.openxmlformats-officedocument.presentationml.slide+xml" PartName="/ppt/slides/slide9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3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2" Type="http://schemas.openxmlformats.org/officeDocument/2006/relationships/presProps" Target="presProps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" Type="http://schemas.openxmlformats.org/officeDocument/2006/relationships/theme" Target="theme/theme3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3" Type="http://schemas.openxmlformats.org/officeDocument/2006/relationships/tableStyles" Target="tableStyles.xml"/><Relationship Id="rId11" Type="http://schemas.openxmlformats.org/officeDocument/2006/relationships/slide" Target="slides/slide6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9" name="Shape 3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5" name="Shape 4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5" name="Shape 7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9" name="Shape 8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3" name="Shape 10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0" name="Shape 11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 flipH="1" rot="10800000">
            <a:off x="0" y="3093234"/>
            <a:ext cx="8458200" cy="7124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" name="Shape 10"/>
          <p:cNvSpPr txBox="1"/>
          <p:nvPr>
            <p:ph type="ctrTitle"/>
          </p:nvPr>
        </p:nvSpPr>
        <p:spPr>
          <a:xfrm>
            <a:off x="685800" y="1300757"/>
            <a:ext cx="7772400" cy="16841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1pPr>
            <a:lvl2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2pPr>
            <a:lvl3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3pPr>
            <a:lvl4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4pPr>
            <a:lvl5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5pPr>
            <a:lvl6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6pPr>
            <a:lvl7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7pPr>
            <a:lvl8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8pPr>
            <a:lvl9pPr>
              <a:spcBef>
                <a:spcPts val="0"/>
              </a:spcBef>
              <a:buClr>
                <a:schemeClr val="dk2"/>
              </a:buClr>
              <a:buSzPct val="100000"/>
              <a:defRPr sz="7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685800" y="3093357"/>
            <a:ext cx="7772400" cy="7124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>
              <a:spcBef>
                <a:spcPts val="0"/>
              </a:spcBef>
              <a:buClr>
                <a:schemeClr val="lt2"/>
              </a:buClr>
              <a:buNone/>
              <a:defRPr b="1">
                <a:solidFill>
                  <a:schemeClr val="lt2"/>
                </a:solidFill>
              </a:defRPr>
            </a:lvl1pPr>
            <a:lvl2pPr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2pPr>
            <a:lvl3pPr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3pPr>
            <a:lvl4pPr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4pPr>
            <a:lvl5pPr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5pPr>
            <a:lvl6pPr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6pPr>
            <a:lvl7pPr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7pPr>
            <a:lvl8pPr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8pPr>
            <a:lvl9pPr>
              <a:spcBef>
                <a:spcPts val="0"/>
              </a:spcBef>
              <a:buClr>
                <a:schemeClr val="lt2"/>
              </a:buClr>
              <a:buSzPct val="100000"/>
              <a:buNone/>
              <a:defRPr b="1" sz="3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nl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" name="Shape 15"/>
          <p:cNvSpPr txBox="1"/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1" type="body"/>
          </p:nvPr>
        </p:nvSpPr>
        <p:spPr>
          <a:xfrm>
            <a:off x="457200" y="1460499"/>
            <a:ext cx="8229600" cy="34652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7" name="Shape 17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nl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" name="Shape 20"/>
          <p:cNvSpPr txBox="1"/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1" name="Shape 21"/>
          <p:cNvSpPr txBox="1"/>
          <p:nvPr>
            <p:ph idx="1" type="body"/>
          </p:nvPr>
        </p:nvSpPr>
        <p:spPr>
          <a:xfrm>
            <a:off x="457200" y="1460499"/>
            <a:ext cx="4030200" cy="34652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2" type="body"/>
          </p:nvPr>
        </p:nvSpPr>
        <p:spPr>
          <a:xfrm>
            <a:off x="4656667" y="1461908"/>
            <a:ext cx="4030200" cy="34652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nl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" name="Shape 26"/>
          <p:cNvSpPr txBox="1"/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nl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0" y="4406309"/>
            <a:ext cx="8686800" cy="5195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24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>
                <a:solidFill>
                  <a:schemeClr val="dk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nl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nl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457200" y="1460499"/>
            <a:ext cx="8229600" cy="34652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600"/>
              </a:spcBef>
              <a:buClr>
                <a:schemeClr val="dk2"/>
              </a:buClr>
              <a:buSzPct val="100000"/>
              <a:defRPr sz="3000">
                <a:solidFill>
                  <a:schemeClr val="dk2"/>
                </a:solidFill>
              </a:defRPr>
            </a:lvl1pPr>
            <a:lvl2pPr>
              <a:spcBef>
                <a:spcPts val="480"/>
              </a:spcBef>
              <a:buClr>
                <a:schemeClr val="dk2"/>
              </a:buClr>
              <a:buSzPct val="100000"/>
              <a:defRPr sz="2400">
                <a:solidFill>
                  <a:schemeClr val="dk2"/>
                </a:solidFill>
              </a:defRPr>
            </a:lvl2pPr>
            <a:lvl3pPr>
              <a:spcBef>
                <a:spcPts val="480"/>
              </a:spcBef>
              <a:buClr>
                <a:schemeClr val="dk2"/>
              </a:buClr>
              <a:buSzPct val="100000"/>
              <a:defRPr sz="2400">
                <a:solidFill>
                  <a:schemeClr val="dk2"/>
                </a:solidFill>
              </a:defRPr>
            </a:lvl3pPr>
            <a:lvl4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4pPr>
            <a:lvl5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5pPr>
            <a:lvl6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6pPr>
            <a:lvl7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7pPr>
            <a:lvl8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8pPr>
            <a:lvl9pPr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2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nl"/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3.png"/></Relationships>
</file>

<file path=ppt/slides/_rels/slide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01.jpg"/><Relationship Id="rId3" Type="http://schemas.openxmlformats.org/officeDocument/2006/relationships/image" Target="../media/image02.jpg"/><Relationship Id="rId5" Type="http://schemas.openxmlformats.org/officeDocument/2006/relationships/image" Target="../media/image00.jpg"/></Relationships>
</file>

<file path=ppt/slides/_rels/slide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7.png"/></Relationships>
</file>

<file path=ppt/slides/_rels/slide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5.png"/></Relationships>
</file>

<file path=ppt/slides/_rels/slide7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4.png"/></Relationships>
</file>

<file path=ppt/slides/_rels/slide8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6.jpg"/></Relationships>
</file>

<file path=ppt/slides/_rels/slide9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8.png"/></Relationships>
</file>

<file path=ppt/slides/_rels/slide10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9.jpg"/></Relationships>
</file>

<file path=ppt/slides/_rels/slide1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/>
          <p:nvPr>
            <p:ph type="ctrTitle"/>
          </p:nvPr>
        </p:nvSpPr>
        <p:spPr>
          <a:xfrm>
            <a:off x="549625" y="999867"/>
            <a:ext cx="8678099" cy="34133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nl" sz="2400"/>
              <a:t>Jasper de Kroon, Ties van Bakel en Sam Paans | H3A</a:t>
            </a:r>
          </a:p>
        </p:txBody>
      </p:sp>
      <p:sp>
        <p:nvSpPr>
          <p:cNvPr id="36" name="Shape 36"/>
          <p:cNvSpPr txBox="1"/>
          <p:nvPr>
            <p:ph idx="1" type="subTitle"/>
          </p:nvPr>
        </p:nvSpPr>
        <p:spPr>
          <a:xfrm>
            <a:off x="549625" y="3093357"/>
            <a:ext cx="7772400" cy="7124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nl"/>
              <a:t>Cellen en Chromosomen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/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nl"/>
              <a:t>Inhoudsopgaven</a:t>
            </a:r>
          </a:p>
        </p:txBody>
      </p:sp>
      <p:sp>
        <p:nvSpPr>
          <p:cNvPr id="42" name="Shape 42"/>
          <p:cNvSpPr txBox="1"/>
          <p:nvPr>
            <p:ph idx="1" type="body"/>
          </p:nvPr>
        </p:nvSpPr>
        <p:spPr>
          <a:xfrm>
            <a:off x="457200" y="1460499"/>
            <a:ext cx="8229600" cy="34652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Celopbouw</a:t>
            </a:r>
          </a:p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Geslachtscellen</a:t>
            </a:r>
          </a:p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Chromosomen in cellen</a:t>
            </a:r>
          </a:p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Trisomie</a:t>
            </a:r>
          </a:p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Verschillende cellen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/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nl"/>
              <a:t>Celopbouw</a:t>
            </a:r>
          </a:p>
        </p:txBody>
      </p:sp>
      <p:sp>
        <p:nvSpPr>
          <p:cNvPr id="48" name="Shape 48"/>
          <p:cNvSpPr txBox="1"/>
          <p:nvPr>
            <p:ph idx="1" type="body"/>
          </p:nvPr>
        </p:nvSpPr>
        <p:spPr>
          <a:xfrm>
            <a:off x="457200" y="1460499"/>
            <a:ext cx="8229600" cy="34652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Onderdelen Cel</a:t>
            </a:r>
          </a:p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Celmembraam</a:t>
            </a:r>
          </a:p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Cytoplasma</a:t>
            </a:r>
          </a:p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Organel</a:t>
            </a:r>
          </a:p>
          <a:p>
            <a:pPr indent="-419100" lvl="0" marL="45720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DNA</a:t>
            </a:r>
          </a:p>
        </p:txBody>
      </p:sp>
      <p:pic>
        <p:nvPicPr>
          <p:cNvPr id="49" name="Shape 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5381" y="1714500"/>
            <a:ext cx="4281744" cy="321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nl"/>
              <a:t>Cellen in je lichaam</a:t>
            </a:r>
          </a:p>
        </p:txBody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x="0" y="1460500"/>
            <a:ext cx="9144000" cy="34652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Meercellig</a:t>
            </a:r>
          </a:p>
          <a:p>
            <a:pPr indent="-381000" lvl="1" marL="914400" rtl="0">
              <a:spcBef>
                <a:spcPts val="0"/>
              </a:spcBef>
              <a:buClr>
                <a:schemeClr val="dk2"/>
              </a:buClr>
              <a:buSzPct val="80000"/>
              <a:buFont typeface="Arial"/>
              <a:buChar char="○"/>
            </a:pPr>
            <a:r>
              <a:rPr lang="nl"/>
              <a:t>Cel → Weefsel → Orgaan → Oorgaanstelsel → organisme</a:t>
            </a:r>
          </a:p>
        </p:txBody>
      </p:sp>
      <p:pic>
        <p:nvPicPr>
          <p:cNvPr id="56" name="Shape 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3200" y="2626900"/>
            <a:ext cx="2517849" cy="2298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Shape 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3211300"/>
            <a:ext cx="22860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Shape 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1050" y="2920982"/>
            <a:ext cx="3425749" cy="20628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/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nl"/>
              <a:t>Verschillende cellen</a:t>
            </a:r>
          </a:p>
        </p:txBody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457200" y="1460499"/>
            <a:ext cx="8229600" cy="34652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Soorten cellen</a:t>
            </a:r>
          </a:p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Celspecialisatie</a:t>
            </a:r>
          </a:p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Eiwitten</a:t>
            </a:r>
          </a:p>
          <a:p>
            <a:pPr indent="-419100" lvl="0" marL="45720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Speekselcellen</a:t>
            </a:r>
          </a:p>
        </p:txBody>
      </p:sp>
      <p:pic>
        <p:nvPicPr>
          <p:cNvPr id="65" name="Shape 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6200" y="1460500"/>
            <a:ext cx="3465299" cy="3465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/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nl"/>
              <a:t>Chromosomen in cellen</a:t>
            </a:r>
          </a:p>
        </p:txBody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x="457200" y="1347474"/>
            <a:ext cx="8229600" cy="34652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Bevruchte eicel</a:t>
            </a:r>
          </a:p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Mitose</a:t>
            </a:r>
          </a:p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Teveel of te weinig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72" name="Shape 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7150" y="2037000"/>
            <a:ext cx="4262174" cy="2429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/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nl"/>
              <a:t>Geslachtscellen</a:t>
            </a:r>
          </a:p>
        </p:txBody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x="457200" y="1460499"/>
            <a:ext cx="8229600" cy="34652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Geslachtscel: 23 chromosomen</a:t>
            </a:r>
          </a:p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Normale cel: 46 Chromosomen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419100" lvl="0" marL="45720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Meiose / Reductiedeling</a:t>
            </a:r>
          </a:p>
        </p:txBody>
      </p:sp>
      <p:pic>
        <p:nvPicPr>
          <p:cNvPr id="79" name="Shape 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1300" y="2620400"/>
            <a:ext cx="3549600" cy="223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nl"/>
              <a:t>Meiose / Reductieregeling</a:t>
            </a:r>
          </a:p>
        </p:txBody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457200" y="1460499"/>
            <a:ext cx="8229600" cy="34652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Geslachtscel</a:t>
            </a:r>
          </a:p>
          <a:p>
            <a:pPr indent="-419100" lvl="0" marL="45720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Celdeling</a:t>
            </a:r>
          </a:p>
        </p:txBody>
      </p:sp>
      <p:pic>
        <p:nvPicPr>
          <p:cNvPr id="86" name="Shape 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6457" y="1347475"/>
            <a:ext cx="3520342" cy="3578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nl"/>
              <a:t>Trisomie</a:t>
            </a:r>
          </a:p>
        </p:txBody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457200" y="1460499"/>
            <a:ext cx="8229600" cy="34652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Wat is het</a:t>
            </a:r>
          </a:p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Ontstaan</a:t>
            </a:r>
          </a:p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Geboorte</a:t>
            </a:r>
          </a:p>
          <a:p>
            <a:pPr indent="-419100" lvl="0" marL="45720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Gevolgen</a:t>
            </a:r>
          </a:p>
        </p:txBody>
      </p:sp>
      <p:pic>
        <p:nvPicPr>
          <p:cNvPr id="93" name="Shape 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0425" y="1921975"/>
            <a:ext cx="5440425" cy="269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nl"/>
              <a:t>Soorten Trisomie</a:t>
            </a:r>
          </a:p>
        </p:txBody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x="457200" y="1460499"/>
            <a:ext cx="8229600" cy="34652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Mozaïekvorm</a:t>
            </a:r>
          </a:p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Afwijking gezicht</a:t>
            </a:r>
          </a:p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Groeiachterstand</a:t>
            </a:r>
          </a:p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Syndroom van down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00" name="Shape 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9175" y="1569625"/>
            <a:ext cx="3441849" cy="229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/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nl"/>
              <a:t>Mitose</a:t>
            </a:r>
          </a:p>
        </p:txBody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x="457200" y="1460499"/>
            <a:ext cx="8229600" cy="34652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Celdeling</a:t>
            </a:r>
          </a:p>
          <a:p>
            <a:pPr indent="-419100" lvl="0" marL="45720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Organisme</a:t>
            </a:r>
          </a:p>
          <a:p>
            <a:pPr indent="-419100" lvl="0" marL="45720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Char char="➢"/>
            </a:pPr>
            <a:r>
              <a:rPr lang="nl"/>
              <a:t>Hedendaags</a:t>
            </a:r>
          </a:p>
        </p:txBody>
      </p:sp>
      <p:pic>
        <p:nvPicPr>
          <p:cNvPr id="107" name="Shape 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3501" y="205975"/>
            <a:ext cx="2491012" cy="471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/>
          <p:nvPr>
            <p:ph type="title"/>
          </p:nvPr>
        </p:nvSpPr>
        <p:spPr>
          <a:xfrm>
            <a:off x="457200" y="205977"/>
            <a:ext cx="8229600" cy="1141499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nl"/>
              <a:t>Vragen en Einde</a:t>
            </a:r>
          </a:p>
        </p:txBody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457200" y="1460499"/>
            <a:ext cx="8229600" cy="34652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modern">
  <a:themeElements>
    <a:clrScheme name="Custom 348">
      <a:dk1>
        <a:srgbClr val="000000"/>
      </a:dk1>
      <a:lt1>
        <a:srgbClr val="FFFFFF"/>
      </a:lt1>
      <a:dk2>
        <a:srgbClr val="191919"/>
      </a:dk2>
      <a:lt2>
        <a:srgbClr val="CCCCCC"/>
      </a:lt2>
      <a:accent1>
        <a:srgbClr val="7E5554"/>
      </a:accent1>
      <a:accent2>
        <a:srgbClr val="910A10"/>
      </a:accent2>
      <a:accent3>
        <a:srgbClr val="84294D"/>
      </a:accent3>
      <a:accent4>
        <a:srgbClr val="DA823B"/>
      </a:accent4>
      <a:accent5>
        <a:srgbClr val="625D3C"/>
      </a:accent5>
      <a:accent6>
        <a:srgbClr val="00384A"/>
      </a:accent6>
      <a:hlink>
        <a:srgbClr val="227A78"/>
      </a:hlink>
      <a:folHlink>
        <a:srgbClr val="39474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